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18"/>
  </p:notesMasterIdLst>
  <p:sldIdLst>
    <p:sldId id="4631" r:id="rId3"/>
    <p:sldId id="4122" r:id="rId4"/>
    <p:sldId id="4047" r:id="rId5"/>
    <p:sldId id="484" r:id="rId6"/>
    <p:sldId id="4732" r:id="rId7"/>
    <p:sldId id="4733" r:id="rId8"/>
    <p:sldId id="485" r:id="rId9"/>
    <p:sldId id="487" r:id="rId10"/>
    <p:sldId id="488" r:id="rId11"/>
    <p:sldId id="352" r:id="rId12"/>
    <p:sldId id="4734" r:id="rId13"/>
    <p:sldId id="4508" r:id="rId14"/>
    <p:sldId id="4730" r:id="rId15"/>
    <p:sldId id="4509" r:id="rId16"/>
    <p:sldId id="47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921"/>
  </p:normalViewPr>
  <p:slideViewPr>
    <p:cSldViewPr snapToGrid="0" snapToObjects="1">
      <p:cViewPr varScale="1">
        <p:scale>
          <a:sx n="77" d="100"/>
          <a:sy n="77" d="100"/>
        </p:scale>
        <p:origin x="133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10-07-2022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10-07-2022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10-07-2022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10-07-2022</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7/10/2022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7/10/2022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hyperlink" Target="https://sapui5.hana.ondemand.co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sapui5.hana.ondemand.com/"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soyuztechnologies/02dbboot.git"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Backing Service in CF</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backing service in CF is just a reusable service. We will use these backing service for different purpose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DB as a service – </a:t>
            </a:r>
            <a:r>
              <a:rPr lang="en-US" dirty="0" err="1">
                <a:solidFill>
                  <a:prstClr val="black"/>
                </a:solidFill>
                <a:latin typeface="Calibri"/>
              </a:rPr>
              <a:t>PosgreSQL</a:t>
            </a:r>
            <a:r>
              <a:rPr lang="en-US" dirty="0">
                <a:solidFill>
                  <a:prstClr val="black"/>
                </a:solidFill>
                <a:latin typeface="Calibri"/>
              </a:rPr>
              <a:t>, SAP HANA, SAP HANA HDI, Mongo, Redis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Queue – Rabbit MQ, Kafka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Authentication manager – UAA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Connectivity Service </a:t>
            </a: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Our application will bind to these services and use them out-of-box. As a app developer we don’t have to worry about running most of these functionalities own 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Start a new backing service instance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In order to access these backing service we need add a services entry in our app’s </a:t>
            </a:r>
            <a:r>
              <a:rPr lang="en-US" dirty="0" err="1">
                <a:solidFill>
                  <a:prstClr val="black"/>
                </a:solidFill>
                <a:latin typeface="Calibri"/>
              </a:rPr>
              <a:t>manifest.yml</a:t>
            </a:r>
            <a:r>
              <a:rPr lang="en-US" dirty="0">
                <a:solidFill>
                  <a:prstClr val="black"/>
                </a:solidFill>
                <a:latin typeface="Calibri"/>
              </a:rPr>
              <a:t> file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The cloud foundry also provides Environment variables, which we can use to connect to these backing service. This way its fully flexible. To check these environment variables we can use command </a:t>
            </a:r>
            <a:r>
              <a:rPr lang="en-US" b="1" dirty="0">
                <a:solidFill>
                  <a:prstClr val="black"/>
                </a:solidFill>
                <a:latin typeface="Calibri"/>
              </a:rPr>
              <a:t>cf env &lt;</a:t>
            </a:r>
            <a:r>
              <a:rPr lang="en-US" b="1" dirty="0" err="1">
                <a:solidFill>
                  <a:prstClr val="black"/>
                </a:solidFill>
                <a:latin typeface="Calibri"/>
              </a:rPr>
              <a:t>appname</a:t>
            </a:r>
            <a:r>
              <a:rPr lang="en-US" b="1" dirty="0">
                <a:solidFill>
                  <a:prstClr val="black"/>
                </a:solidFill>
                <a:latin typeface="Calibri"/>
              </a:rPr>
              <a:t>&gt;</a:t>
            </a:r>
          </a:p>
          <a:p>
            <a:pPr marR="0" lvl="0" algn="l" defTabSz="914400" rtl="0" eaLnBrk="1" fontAlgn="auto" latinLnBrk="0" hangingPunct="1">
              <a:lnSpc>
                <a:spcPct val="100000"/>
              </a:lnSpc>
              <a:spcBef>
                <a:spcPts val="0"/>
              </a:spcBef>
              <a:spcAft>
                <a:spcPts val="0"/>
              </a:spcAft>
              <a:buClrTx/>
              <a:buSzTx/>
              <a:tabLst/>
              <a:defRPr/>
            </a:pPr>
            <a:endParaRPr lang="en-US" b="1"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Advantage: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Never need to hardcode our </a:t>
            </a:r>
            <a:r>
              <a:rPr lang="en-US" dirty="0" err="1">
                <a:solidFill>
                  <a:prstClr val="black"/>
                </a:solidFill>
                <a:latin typeface="Calibri"/>
              </a:rPr>
              <a:t>db</a:t>
            </a:r>
            <a:r>
              <a:rPr lang="en-US" dirty="0">
                <a:solidFill>
                  <a:prstClr val="black"/>
                </a:solidFill>
                <a:latin typeface="Calibri"/>
              </a:rPr>
              <a:t> credentials anywhere, the app will look for it and connects to it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Scale backing service individual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Complete management of backing service using CF cockpit or command line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Take care of auto binding in D, Q and Production</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Tree>
    <p:extLst>
      <p:ext uri="{BB962C8B-B14F-4D97-AF65-F5344CB8AC3E}">
        <p14:creationId xmlns:p14="http://schemas.microsoft.com/office/powerpoint/2010/main" val="106169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A055C8-6A3E-46D5-9F35-5542FCDDA599}"/>
              </a:ext>
            </a:extLst>
          </p:cNvPr>
          <p:cNvSpPr>
            <a:spLocks noGrp="1"/>
          </p:cNvSpPr>
          <p:nvPr>
            <p:ph type="title"/>
          </p:nvPr>
        </p:nvSpPr>
        <p:spPr>
          <a:xfrm>
            <a:off x="655321" y="495335"/>
            <a:ext cx="10515600" cy="640714"/>
          </a:xfrm>
        </p:spPr>
        <p:txBody>
          <a:bodyPr/>
          <a:lstStyle/>
          <a:p>
            <a:r>
              <a:rPr lang="en-US" dirty="0"/>
              <a:t>HANDS-ON: Setup Postgre Backing service in CF</a:t>
            </a:r>
          </a:p>
        </p:txBody>
      </p:sp>
      <p:pic>
        <p:nvPicPr>
          <p:cNvPr id="1026" name="Picture 2" descr="Managed hyperscaler backing services on SAP Cloud Platform: Best of both  worlds! | SAP Blogs">
            <a:extLst>
              <a:ext uri="{FF2B5EF4-FFF2-40B4-BE49-F238E27FC236}">
                <a16:creationId xmlns:a16="http://schemas.microsoft.com/office/drawing/2014/main" id="{01611B7E-975F-D010-2F57-CE8D921F3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853" y="1523735"/>
            <a:ext cx="7080181" cy="47327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374ACB9-1F98-591D-3F68-491AC665E691}"/>
              </a:ext>
            </a:extLst>
          </p:cNvPr>
          <p:cNvSpPr/>
          <p:nvPr/>
        </p:nvSpPr>
        <p:spPr>
          <a:xfrm>
            <a:off x="3190460" y="1689652"/>
            <a:ext cx="1858617" cy="268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SAP BTP</a:t>
            </a:r>
          </a:p>
        </p:txBody>
      </p:sp>
    </p:spTree>
    <p:extLst>
      <p:ext uri="{BB962C8B-B14F-4D97-AF65-F5344CB8AC3E}">
        <p14:creationId xmlns:p14="http://schemas.microsoft.com/office/powerpoint/2010/main" val="3865747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7025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1669384"/>
            <a:ext cx="5342847" cy="1815882"/>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What is SAP UI5?</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How to create simple UI5 page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Test UI5 page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Working with MVC</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First View and Controller</a:t>
            </a:r>
          </a:p>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54768" defTabSz="914217" fontAlgn="base">
              <a:spcBef>
                <a:spcPct val="0"/>
              </a:spcBef>
              <a:spcAft>
                <a:spcPct val="0"/>
              </a:spcAft>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--BREAK--</a:t>
            </a:r>
          </a:p>
          <a:p>
            <a:pPr marL="54768" defTabSz="914217" fontAlgn="base">
              <a:spcBef>
                <a:spcPct val="0"/>
              </a:spcBef>
              <a:spcAft>
                <a:spcPct val="0"/>
              </a:spcAft>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Working with UI</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BAC34085-34F3-4075-8AC6-12F4C6D9DCAF}"/>
              </a:ext>
            </a:extLst>
          </p:cNvPr>
          <p:cNvSpPr txBox="1"/>
          <p:nvPr/>
        </p:nvSpPr>
        <p:spPr>
          <a:xfrm>
            <a:off x="714517" y="4262433"/>
            <a:ext cx="5342847" cy="1384995"/>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Integrate Service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Promise API with JS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Perform CURD using UI</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Test Application locally</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Understand Backing service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Start Postgre backing service</a:t>
            </a:r>
          </a:p>
        </p:txBody>
      </p:sp>
      <p:sp>
        <p:nvSpPr>
          <p:cNvPr id="12" name="TextBox 11">
            <a:extLst>
              <a:ext uri="{FF2B5EF4-FFF2-40B4-BE49-F238E27FC236}">
                <a16:creationId xmlns:a16="http://schemas.microsoft.com/office/drawing/2014/main" id="{F8C1D603-FD63-48CB-AE05-2B7114C2005B}"/>
              </a:ext>
            </a:extLst>
          </p:cNvPr>
          <p:cNvSpPr txBox="1"/>
          <p:nvPr/>
        </p:nvSpPr>
        <p:spPr>
          <a:xfrm>
            <a:off x="712928" y="3957509"/>
            <a:ext cx="5342847" cy="2862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Integrate</a:t>
            </a: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AC9454F-B963-4304-9D8D-D42D16F31387}"/>
              </a:ext>
            </a:extLst>
          </p:cNvPr>
          <p:cNvSpPr>
            <a:spLocks noGrp="1"/>
          </p:cNvSpPr>
          <p:nvPr>
            <p:ph type="title"/>
          </p:nvPr>
        </p:nvSpPr>
        <p:spPr/>
        <p:txBody>
          <a:bodyPr/>
          <a:lstStyle/>
          <a:p>
            <a:r>
              <a:rPr lang="en-US" dirty="0"/>
              <a:t>What is SAP UI5?</a:t>
            </a:r>
          </a:p>
        </p:txBody>
      </p:sp>
      <p:sp>
        <p:nvSpPr>
          <p:cNvPr id="18" name="TextBox 17">
            <a:extLst>
              <a:ext uri="{FF2B5EF4-FFF2-40B4-BE49-F238E27FC236}">
                <a16:creationId xmlns:a16="http://schemas.microsoft.com/office/drawing/2014/main" id="{494DE54C-1859-478E-8753-B17808915D58}"/>
              </a:ext>
            </a:extLst>
          </p:cNvPr>
          <p:cNvSpPr txBox="1"/>
          <p:nvPr/>
        </p:nvSpPr>
        <p:spPr>
          <a:xfrm>
            <a:off x="655321" y="1311985"/>
            <a:ext cx="9799926" cy="2862322"/>
          </a:xfrm>
          <a:prstGeom prst="rect">
            <a:avLst/>
          </a:prstGeom>
          <a:noFill/>
        </p:spPr>
        <p:txBody>
          <a:bodyPr wrap="square" rtlCol="0">
            <a:spAutoFit/>
          </a:bodyPr>
          <a:lstStyle/>
          <a:p>
            <a:r>
              <a:rPr lang="en-US" sz="2000" dirty="0"/>
              <a:t>SAP UI5 is a framework which is built on open standards (HTML5,CSS,JS,iQuery) to create Responsive Web Application.</a:t>
            </a:r>
          </a:p>
          <a:p>
            <a:r>
              <a:rPr lang="en-US" sz="2000" dirty="0"/>
              <a:t>Framework – collection of libraries</a:t>
            </a:r>
          </a:p>
          <a:p>
            <a:r>
              <a:rPr lang="en-US" sz="2000" dirty="0"/>
              <a:t>Library – Collection of classes</a:t>
            </a:r>
          </a:p>
          <a:p>
            <a:r>
              <a:rPr lang="en-US" sz="2000" dirty="0"/>
              <a:t>Class – Collection of Methods, Attributes, Events and Aggregations </a:t>
            </a:r>
          </a:p>
          <a:p>
            <a:endParaRPr lang="en-US" sz="2000" dirty="0"/>
          </a:p>
          <a:p>
            <a:r>
              <a:rPr lang="en-US" sz="2000" dirty="0"/>
              <a:t>Where we do we check documentation on SAP UI5?</a:t>
            </a:r>
          </a:p>
          <a:p>
            <a:r>
              <a:rPr lang="en-US" sz="2000" dirty="0"/>
              <a:t>SAP UI5 SDK – </a:t>
            </a:r>
            <a:r>
              <a:rPr lang="en-US" sz="2000" dirty="0">
                <a:hlinkClick r:id="rId2"/>
              </a:rPr>
              <a:t>https://sapui5.hana.ondemand.com</a:t>
            </a:r>
            <a:endParaRPr lang="en-US" sz="2000" dirty="0"/>
          </a:p>
          <a:p>
            <a:endParaRPr lang="en-US" sz="2000" dirty="0"/>
          </a:p>
        </p:txBody>
      </p:sp>
    </p:spTree>
    <p:extLst>
      <p:ext uri="{BB962C8B-B14F-4D97-AF65-F5344CB8AC3E}">
        <p14:creationId xmlns:p14="http://schemas.microsoft.com/office/powerpoint/2010/main" val="590160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AC9454F-B963-4304-9D8D-D42D16F31387}"/>
              </a:ext>
            </a:extLst>
          </p:cNvPr>
          <p:cNvSpPr>
            <a:spLocks noGrp="1"/>
          </p:cNvSpPr>
          <p:nvPr>
            <p:ph type="title"/>
          </p:nvPr>
        </p:nvSpPr>
        <p:spPr/>
        <p:txBody>
          <a:bodyPr/>
          <a:lstStyle/>
          <a:p>
            <a:r>
              <a:rPr lang="en-US" dirty="0"/>
              <a:t>What is SAP UI5?</a:t>
            </a:r>
          </a:p>
        </p:txBody>
      </p:sp>
      <p:sp>
        <p:nvSpPr>
          <p:cNvPr id="18" name="TextBox 17">
            <a:extLst>
              <a:ext uri="{FF2B5EF4-FFF2-40B4-BE49-F238E27FC236}">
                <a16:creationId xmlns:a16="http://schemas.microsoft.com/office/drawing/2014/main" id="{494DE54C-1859-478E-8753-B17808915D58}"/>
              </a:ext>
            </a:extLst>
          </p:cNvPr>
          <p:cNvSpPr txBox="1"/>
          <p:nvPr/>
        </p:nvSpPr>
        <p:spPr>
          <a:xfrm>
            <a:off x="655321" y="1311985"/>
            <a:ext cx="9799926" cy="2862322"/>
          </a:xfrm>
          <a:prstGeom prst="rect">
            <a:avLst/>
          </a:prstGeom>
          <a:noFill/>
        </p:spPr>
        <p:txBody>
          <a:bodyPr wrap="square" rtlCol="0">
            <a:spAutoFit/>
          </a:bodyPr>
          <a:lstStyle/>
          <a:p>
            <a:r>
              <a:rPr lang="en-US" sz="2000" dirty="0"/>
              <a:t>SAP UI5 is a framework which is built on open standards (HTML5,CSS,JS,iQuery) to create Responsive Web Application.</a:t>
            </a:r>
          </a:p>
          <a:p>
            <a:r>
              <a:rPr lang="en-US" sz="2000" dirty="0"/>
              <a:t>Framework – collection of libraries</a:t>
            </a:r>
          </a:p>
          <a:p>
            <a:r>
              <a:rPr lang="en-US" sz="2000" dirty="0"/>
              <a:t>Library – Collection of classes</a:t>
            </a:r>
          </a:p>
          <a:p>
            <a:r>
              <a:rPr lang="en-US" sz="2000" dirty="0"/>
              <a:t>Class – Collection of Methods, Attributes, Events and Aggregations </a:t>
            </a:r>
          </a:p>
          <a:p>
            <a:endParaRPr lang="en-US" sz="2000" dirty="0"/>
          </a:p>
          <a:p>
            <a:r>
              <a:rPr lang="en-US" sz="2000" dirty="0"/>
              <a:t>Where we do we check documentation on SAP UI5?</a:t>
            </a:r>
          </a:p>
          <a:p>
            <a:r>
              <a:rPr lang="en-US" sz="2000" dirty="0"/>
              <a:t>SAP UI5 SDK – </a:t>
            </a:r>
            <a:r>
              <a:rPr lang="en-US" sz="2000" dirty="0">
                <a:hlinkClick r:id="rId2"/>
              </a:rPr>
              <a:t>https://sapui5.hana.ondemand.com</a:t>
            </a:r>
            <a:endParaRPr lang="en-US" sz="2000" dirty="0"/>
          </a:p>
          <a:p>
            <a:endParaRPr lang="en-US" sz="2000" dirty="0"/>
          </a:p>
        </p:txBody>
      </p:sp>
    </p:spTree>
    <p:extLst>
      <p:ext uri="{BB962C8B-B14F-4D97-AF65-F5344CB8AC3E}">
        <p14:creationId xmlns:p14="http://schemas.microsoft.com/office/powerpoint/2010/main" val="261821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AC9454F-B963-4304-9D8D-D42D16F31387}"/>
              </a:ext>
            </a:extLst>
          </p:cNvPr>
          <p:cNvSpPr>
            <a:spLocks noGrp="1"/>
          </p:cNvSpPr>
          <p:nvPr>
            <p:ph type="title"/>
          </p:nvPr>
        </p:nvSpPr>
        <p:spPr/>
        <p:txBody>
          <a:bodyPr/>
          <a:lstStyle/>
          <a:p>
            <a:r>
              <a:rPr lang="en-US" dirty="0"/>
              <a:t>Working with MVC</a:t>
            </a:r>
          </a:p>
        </p:txBody>
      </p:sp>
      <p:sp>
        <p:nvSpPr>
          <p:cNvPr id="18" name="TextBox 17">
            <a:extLst>
              <a:ext uri="{FF2B5EF4-FFF2-40B4-BE49-F238E27FC236}">
                <a16:creationId xmlns:a16="http://schemas.microsoft.com/office/drawing/2014/main" id="{494DE54C-1859-478E-8753-B17808915D58}"/>
              </a:ext>
            </a:extLst>
          </p:cNvPr>
          <p:cNvSpPr txBox="1"/>
          <p:nvPr/>
        </p:nvSpPr>
        <p:spPr>
          <a:xfrm>
            <a:off x="655321" y="1136069"/>
            <a:ext cx="9799926" cy="2246769"/>
          </a:xfrm>
          <a:prstGeom prst="rect">
            <a:avLst/>
          </a:prstGeom>
          <a:noFill/>
        </p:spPr>
        <p:txBody>
          <a:bodyPr wrap="square" rtlCol="0">
            <a:spAutoFit/>
          </a:bodyPr>
          <a:lstStyle/>
          <a:p>
            <a:r>
              <a:rPr lang="en-US" sz="2000" dirty="0"/>
              <a:t>What is the development methodology used in developing?</a:t>
            </a:r>
          </a:p>
          <a:p>
            <a:endParaRPr lang="en-US" sz="2000" dirty="0"/>
          </a:p>
          <a:p>
            <a:r>
              <a:rPr lang="en-US" sz="2000" dirty="0"/>
              <a:t>MVC architecture is used in software industry to build UI applications.</a:t>
            </a:r>
          </a:p>
          <a:p>
            <a:endParaRPr lang="en-US" sz="2000" dirty="0"/>
          </a:p>
          <a:p>
            <a:r>
              <a:rPr lang="en-US" sz="2000" dirty="0"/>
              <a:t>Model – We keep all our application data into the model</a:t>
            </a:r>
          </a:p>
          <a:p>
            <a:r>
              <a:rPr lang="en-US" sz="2000" dirty="0"/>
              <a:t>View – The user interface with which user will interact with our application</a:t>
            </a:r>
          </a:p>
          <a:p>
            <a:r>
              <a:rPr lang="en-US" sz="2000" dirty="0"/>
              <a:t>Controller – Which is where our application logic is being kept</a:t>
            </a:r>
          </a:p>
        </p:txBody>
      </p:sp>
      <p:grpSp>
        <p:nvGrpSpPr>
          <p:cNvPr id="2" name="Group 1">
            <a:extLst>
              <a:ext uri="{FF2B5EF4-FFF2-40B4-BE49-F238E27FC236}">
                <a16:creationId xmlns:a16="http://schemas.microsoft.com/office/drawing/2014/main" id="{29B26C77-2553-651D-9069-7BA9060BBDC6}"/>
              </a:ext>
            </a:extLst>
          </p:cNvPr>
          <p:cNvGrpSpPr/>
          <p:nvPr/>
        </p:nvGrpSpPr>
        <p:grpSpPr>
          <a:xfrm>
            <a:off x="2055790" y="3708090"/>
            <a:ext cx="8489627" cy="2247475"/>
            <a:chOff x="1101634" y="2161706"/>
            <a:chExt cx="10241280" cy="3468607"/>
          </a:xfrm>
        </p:grpSpPr>
        <p:sp>
          <p:nvSpPr>
            <p:cNvPr id="4" name="Rectangle 3">
              <a:extLst>
                <a:ext uri="{FF2B5EF4-FFF2-40B4-BE49-F238E27FC236}">
                  <a16:creationId xmlns:a16="http://schemas.microsoft.com/office/drawing/2014/main" id="{1D22F5DD-84B1-B13D-0876-7D2421ED91DC}"/>
                </a:ext>
              </a:extLst>
            </p:cNvPr>
            <p:cNvSpPr/>
            <p:nvPr/>
          </p:nvSpPr>
          <p:spPr>
            <a:xfrm>
              <a:off x="4667794" y="2505670"/>
              <a:ext cx="2516777"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Controller</a:t>
              </a:r>
            </a:p>
            <a:p>
              <a:pPr algn="ctr"/>
              <a:r>
                <a:rPr lang="en-US" sz="1400" dirty="0"/>
                <a:t>(Processing)</a:t>
              </a:r>
            </a:p>
          </p:txBody>
        </p:sp>
        <p:sp>
          <p:nvSpPr>
            <p:cNvPr id="5" name="Rectangle 4">
              <a:extLst>
                <a:ext uri="{FF2B5EF4-FFF2-40B4-BE49-F238E27FC236}">
                  <a16:creationId xmlns:a16="http://schemas.microsoft.com/office/drawing/2014/main" id="{2CE57F16-011B-7345-E3C1-F83B70C2172F}"/>
                </a:ext>
              </a:extLst>
            </p:cNvPr>
            <p:cNvSpPr/>
            <p:nvPr/>
          </p:nvSpPr>
          <p:spPr>
            <a:xfrm>
              <a:off x="8826137" y="4706983"/>
              <a:ext cx="2516777"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a:t>
              </a:r>
            </a:p>
            <a:p>
              <a:pPr algn="ctr"/>
              <a:r>
                <a:rPr lang="en-US" sz="1400" dirty="0"/>
                <a:t>(Data)</a:t>
              </a:r>
            </a:p>
          </p:txBody>
        </p:sp>
        <p:sp>
          <p:nvSpPr>
            <p:cNvPr id="6" name="Rectangle 5">
              <a:extLst>
                <a:ext uri="{FF2B5EF4-FFF2-40B4-BE49-F238E27FC236}">
                  <a16:creationId xmlns:a16="http://schemas.microsoft.com/office/drawing/2014/main" id="{7027945A-0AD8-4EC0-0C83-B79A4D985C4E}"/>
                </a:ext>
              </a:extLst>
            </p:cNvPr>
            <p:cNvSpPr/>
            <p:nvPr/>
          </p:nvSpPr>
          <p:spPr>
            <a:xfrm>
              <a:off x="1101634" y="4706983"/>
              <a:ext cx="2516777"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 (I/O)</a:t>
              </a:r>
            </a:p>
          </p:txBody>
        </p:sp>
        <p:cxnSp>
          <p:nvCxnSpPr>
            <p:cNvPr id="7" name="Connector: Elbow 6">
              <a:extLst>
                <a:ext uri="{FF2B5EF4-FFF2-40B4-BE49-F238E27FC236}">
                  <a16:creationId xmlns:a16="http://schemas.microsoft.com/office/drawing/2014/main" id="{C29A78DB-A373-1C81-CF66-0EE60999745C}"/>
                </a:ext>
              </a:extLst>
            </p:cNvPr>
            <p:cNvCxnSpPr>
              <a:stCxn id="6" idx="0"/>
              <a:endCxn id="4" idx="1"/>
            </p:cNvCxnSpPr>
            <p:nvPr/>
          </p:nvCxnSpPr>
          <p:spPr>
            <a:xfrm rot="5400000" flipH="1" flipV="1">
              <a:off x="2644084" y="2683274"/>
              <a:ext cx="1739648" cy="23077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AB94-DF89-C402-BFE6-05AC20A832B1}"/>
                </a:ext>
              </a:extLst>
            </p:cNvPr>
            <p:cNvSpPr txBox="1"/>
            <p:nvPr/>
          </p:nvSpPr>
          <p:spPr>
            <a:xfrm>
              <a:off x="1419497" y="3962400"/>
              <a:ext cx="1053736" cy="475003"/>
            </a:xfrm>
            <a:prstGeom prst="rect">
              <a:avLst/>
            </a:prstGeom>
            <a:noFill/>
          </p:spPr>
          <p:txBody>
            <a:bodyPr wrap="square" rtlCol="0">
              <a:spAutoFit/>
            </a:bodyPr>
            <a:lstStyle/>
            <a:p>
              <a:r>
                <a:rPr lang="en-US" sz="1400" dirty="0"/>
                <a:t>events</a:t>
              </a:r>
            </a:p>
          </p:txBody>
        </p:sp>
        <p:sp>
          <p:nvSpPr>
            <p:cNvPr id="9" name="Oval 8">
              <a:extLst>
                <a:ext uri="{FF2B5EF4-FFF2-40B4-BE49-F238E27FC236}">
                  <a16:creationId xmlns:a16="http://schemas.microsoft.com/office/drawing/2014/main" id="{A2C85BB3-1DAB-55BF-AC4F-41122D21EB9E}"/>
                </a:ext>
              </a:extLst>
            </p:cNvPr>
            <p:cNvSpPr/>
            <p:nvPr/>
          </p:nvSpPr>
          <p:spPr>
            <a:xfrm>
              <a:off x="5747658" y="2161706"/>
              <a:ext cx="2394857" cy="50197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Event handlers</a:t>
              </a:r>
            </a:p>
          </p:txBody>
        </p:sp>
        <p:cxnSp>
          <p:nvCxnSpPr>
            <p:cNvPr id="10" name="Connector: Elbow 9">
              <a:extLst>
                <a:ext uri="{FF2B5EF4-FFF2-40B4-BE49-F238E27FC236}">
                  <a16:creationId xmlns:a16="http://schemas.microsoft.com/office/drawing/2014/main" id="{6C1356D4-5A47-D752-0DEE-917A554887D0}"/>
                </a:ext>
              </a:extLst>
            </p:cNvPr>
            <p:cNvCxnSpPr>
              <a:stCxn id="4" idx="3"/>
              <a:endCxn id="5" idx="0"/>
            </p:cNvCxnSpPr>
            <p:nvPr/>
          </p:nvCxnSpPr>
          <p:spPr>
            <a:xfrm>
              <a:off x="7184571" y="2967335"/>
              <a:ext cx="2899955" cy="17396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A9CE41-60FB-F0FC-63D2-8BB49567F2ED}"/>
                </a:ext>
              </a:extLst>
            </p:cNvPr>
            <p:cNvCxnSpPr>
              <a:stCxn id="6" idx="3"/>
              <a:endCxn id="5" idx="1"/>
            </p:cNvCxnSpPr>
            <p:nvPr/>
          </p:nvCxnSpPr>
          <p:spPr>
            <a:xfrm>
              <a:off x="3618411" y="5168648"/>
              <a:ext cx="520772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1AFDF75-DFEB-BDD4-EABA-D00B318401FE}"/>
                </a:ext>
              </a:extLst>
            </p:cNvPr>
            <p:cNvSpPr txBox="1"/>
            <p:nvPr/>
          </p:nvSpPr>
          <p:spPr>
            <a:xfrm>
              <a:off x="5181600" y="4833258"/>
              <a:ext cx="2516777" cy="475003"/>
            </a:xfrm>
            <a:prstGeom prst="rect">
              <a:avLst/>
            </a:prstGeom>
            <a:noFill/>
          </p:spPr>
          <p:txBody>
            <a:bodyPr wrap="square" rtlCol="0">
              <a:spAutoFit/>
            </a:bodyPr>
            <a:lstStyle/>
            <a:p>
              <a:r>
                <a:rPr lang="en-US" sz="1400" dirty="0"/>
                <a:t>Data binding</a:t>
              </a:r>
            </a:p>
          </p:txBody>
        </p:sp>
      </p:grpSp>
    </p:spTree>
    <p:extLst>
      <p:ext uri="{BB962C8B-B14F-4D97-AF65-F5344CB8AC3E}">
        <p14:creationId xmlns:p14="http://schemas.microsoft.com/office/powerpoint/2010/main" val="2491460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E5B41D-1DDF-48C9-A5AF-075F84492B68}"/>
              </a:ext>
            </a:extLst>
          </p:cNvPr>
          <p:cNvSpPr txBox="1"/>
          <p:nvPr/>
        </p:nvSpPr>
        <p:spPr>
          <a:xfrm>
            <a:off x="655321" y="1103784"/>
            <a:ext cx="11696243" cy="400110"/>
          </a:xfrm>
          <a:prstGeom prst="rect">
            <a:avLst/>
          </a:prstGeom>
          <a:noFill/>
        </p:spPr>
        <p:txBody>
          <a:bodyPr wrap="square" rtlCol="0">
            <a:spAutoFit/>
          </a:bodyPr>
          <a:lstStyle/>
          <a:p>
            <a:r>
              <a:rPr lang="en-US" sz="2000" dirty="0"/>
              <a:t>Create your first MVC application with display data</a:t>
            </a:r>
          </a:p>
        </p:txBody>
      </p:sp>
      <p:sp>
        <p:nvSpPr>
          <p:cNvPr id="10" name="Title 9">
            <a:extLst>
              <a:ext uri="{FF2B5EF4-FFF2-40B4-BE49-F238E27FC236}">
                <a16:creationId xmlns:a16="http://schemas.microsoft.com/office/drawing/2014/main" id="{253D13B3-477A-47CD-BF47-61ECA1FA6980}"/>
              </a:ext>
            </a:extLst>
          </p:cNvPr>
          <p:cNvSpPr>
            <a:spLocks noGrp="1"/>
          </p:cNvSpPr>
          <p:nvPr>
            <p:ph type="title"/>
          </p:nvPr>
        </p:nvSpPr>
        <p:spPr/>
        <p:txBody>
          <a:bodyPr/>
          <a:lstStyle/>
          <a:p>
            <a:r>
              <a:rPr lang="en-US" sz="2400" b="1" dirty="0"/>
              <a:t>HANDS-ON: </a:t>
            </a:r>
            <a:r>
              <a:rPr lang="en-US" sz="2400" dirty="0"/>
              <a:t>Create First MVC Application</a:t>
            </a:r>
            <a:endParaRPr lang="en-IN" dirty="0"/>
          </a:p>
        </p:txBody>
      </p:sp>
      <p:pic>
        <p:nvPicPr>
          <p:cNvPr id="14" name="Picture 13">
            <a:extLst>
              <a:ext uri="{FF2B5EF4-FFF2-40B4-BE49-F238E27FC236}">
                <a16:creationId xmlns:a16="http://schemas.microsoft.com/office/drawing/2014/main" id="{1CE1B15B-C260-C73B-697C-5DF1D1F22AA5}"/>
              </a:ext>
            </a:extLst>
          </p:cNvPr>
          <p:cNvPicPr>
            <a:picLocks noChangeAspect="1"/>
          </p:cNvPicPr>
          <p:nvPr/>
        </p:nvPicPr>
        <p:blipFill>
          <a:blip r:embed="rId2"/>
          <a:stretch>
            <a:fillRect/>
          </a:stretch>
        </p:blipFill>
        <p:spPr>
          <a:xfrm>
            <a:off x="655321" y="1970523"/>
            <a:ext cx="4258084" cy="2916954"/>
          </a:xfrm>
          <a:prstGeom prst="rect">
            <a:avLst/>
          </a:prstGeom>
        </p:spPr>
      </p:pic>
    </p:spTree>
    <p:extLst>
      <p:ext uri="{BB962C8B-B14F-4D97-AF65-F5344CB8AC3E}">
        <p14:creationId xmlns:p14="http://schemas.microsoft.com/office/powerpoint/2010/main" val="1405369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1271414" y="-45925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p>
        </p:txBody>
      </p:sp>
      <p:sp>
        <p:nvSpPr>
          <p:cNvPr id="3" name="Title 2">
            <a:extLst>
              <a:ext uri="{FF2B5EF4-FFF2-40B4-BE49-F238E27FC236}">
                <a16:creationId xmlns:a16="http://schemas.microsoft.com/office/drawing/2014/main" id="{528428DF-F0F0-4F0A-903A-A7179AF87484}"/>
              </a:ext>
            </a:extLst>
          </p:cNvPr>
          <p:cNvSpPr>
            <a:spLocks noGrp="1"/>
          </p:cNvSpPr>
          <p:nvPr>
            <p:ph type="title"/>
          </p:nvPr>
        </p:nvSpPr>
        <p:spPr>
          <a:xfrm>
            <a:off x="655321" y="495335"/>
            <a:ext cx="10515600" cy="640714"/>
          </a:xfrm>
        </p:spPr>
        <p:txBody>
          <a:bodyPr/>
          <a:lstStyle/>
          <a:p>
            <a:r>
              <a:rPr lang="en-US" dirty="0"/>
              <a:t>HANDS-ON: Integrate with service API - Promises</a:t>
            </a:r>
          </a:p>
        </p:txBody>
      </p:sp>
      <p:sp>
        <p:nvSpPr>
          <p:cNvPr id="7" name="Rectangle: Rounded Corners 6">
            <a:extLst>
              <a:ext uri="{FF2B5EF4-FFF2-40B4-BE49-F238E27FC236}">
                <a16:creationId xmlns:a16="http://schemas.microsoft.com/office/drawing/2014/main" id="{ACB6F757-3A5E-7E5C-C2BB-41181C4D9B03}"/>
              </a:ext>
            </a:extLst>
          </p:cNvPr>
          <p:cNvSpPr/>
          <p:nvPr/>
        </p:nvSpPr>
        <p:spPr>
          <a:xfrm>
            <a:off x="8363971" y="2046686"/>
            <a:ext cx="2259328"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Vendor API</a:t>
            </a:r>
            <a:endParaRPr lang="en-US" dirty="0"/>
          </a:p>
        </p:txBody>
      </p:sp>
      <p:sp>
        <p:nvSpPr>
          <p:cNvPr id="8" name="Rectangle: Rounded Corners 7">
            <a:extLst>
              <a:ext uri="{FF2B5EF4-FFF2-40B4-BE49-F238E27FC236}">
                <a16:creationId xmlns:a16="http://schemas.microsoft.com/office/drawing/2014/main" id="{7CC35996-9682-8234-5214-2EBACADF3AC2}"/>
              </a:ext>
            </a:extLst>
          </p:cNvPr>
          <p:cNvSpPr/>
          <p:nvPr/>
        </p:nvSpPr>
        <p:spPr>
          <a:xfrm>
            <a:off x="1438021" y="2024006"/>
            <a:ext cx="2447108" cy="94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ectangle: Rounded Corners 8">
            <a:extLst>
              <a:ext uri="{FF2B5EF4-FFF2-40B4-BE49-F238E27FC236}">
                <a16:creationId xmlns:a16="http://schemas.microsoft.com/office/drawing/2014/main" id="{6B4C5296-37EC-68A4-0A8E-B464A737D80E}"/>
              </a:ext>
            </a:extLst>
          </p:cNvPr>
          <p:cNvSpPr/>
          <p:nvPr/>
        </p:nvSpPr>
        <p:spPr>
          <a:xfrm>
            <a:off x="1438021" y="3198349"/>
            <a:ext cx="2386149" cy="931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27" name="Rectangle 26">
            <a:extLst>
              <a:ext uri="{FF2B5EF4-FFF2-40B4-BE49-F238E27FC236}">
                <a16:creationId xmlns:a16="http://schemas.microsoft.com/office/drawing/2014/main" id="{BF12656D-58B9-8CCF-B632-B39F0395D9B8}"/>
              </a:ext>
            </a:extLst>
          </p:cNvPr>
          <p:cNvSpPr/>
          <p:nvPr/>
        </p:nvSpPr>
        <p:spPr>
          <a:xfrm>
            <a:off x="4441817" y="2023526"/>
            <a:ext cx="1484277" cy="94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Service.js</a:t>
            </a:r>
          </a:p>
        </p:txBody>
      </p:sp>
      <p:cxnSp>
        <p:nvCxnSpPr>
          <p:cNvPr id="28" name="Straight Arrow Connector 27">
            <a:extLst>
              <a:ext uri="{FF2B5EF4-FFF2-40B4-BE49-F238E27FC236}">
                <a16:creationId xmlns:a16="http://schemas.microsoft.com/office/drawing/2014/main" id="{4D86EF39-869E-5F0C-0E6F-6203D513874E}"/>
              </a:ext>
            </a:extLst>
          </p:cNvPr>
          <p:cNvCxnSpPr>
            <a:stCxn id="8" idx="3"/>
            <a:endCxn id="27" idx="1"/>
          </p:cNvCxnSpPr>
          <p:nvPr/>
        </p:nvCxnSpPr>
        <p:spPr>
          <a:xfrm flipV="1">
            <a:off x="3885129" y="2493789"/>
            <a:ext cx="556688" cy="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C75C0E-D73C-4D41-9D8F-C9E82FA3E705}"/>
              </a:ext>
            </a:extLst>
          </p:cNvPr>
          <p:cNvSpPr txBox="1"/>
          <p:nvPr/>
        </p:nvSpPr>
        <p:spPr>
          <a:xfrm>
            <a:off x="4432817" y="3335366"/>
            <a:ext cx="2386149" cy="923330"/>
          </a:xfrm>
          <a:prstGeom prst="rect">
            <a:avLst/>
          </a:prstGeom>
          <a:noFill/>
        </p:spPr>
        <p:txBody>
          <a:bodyPr wrap="square" rtlCol="0">
            <a:spAutoFit/>
          </a:bodyPr>
          <a:lstStyle/>
          <a:p>
            <a:r>
              <a:rPr lang="en-US" dirty="0"/>
              <a:t>Asynchronous programming</a:t>
            </a:r>
          </a:p>
          <a:p>
            <a:endParaRPr lang="en-US" dirty="0"/>
          </a:p>
        </p:txBody>
      </p:sp>
      <p:sp>
        <p:nvSpPr>
          <p:cNvPr id="30" name="Rectangle 29">
            <a:extLst>
              <a:ext uri="{FF2B5EF4-FFF2-40B4-BE49-F238E27FC236}">
                <a16:creationId xmlns:a16="http://schemas.microsoft.com/office/drawing/2014/main" id="{4BCDDA2E-AF87-62CF-8E8E-5786FEB85F3C}"/>
              </a:ext>
            </a:extLst>
          </p:cNvPr>
          <p:cNvSpPr/>
          <p:nvPr/>
        </p:nvSpPr>
        <p:spPr>
          <a:xfrm>
            <a:off x="1309048" y="4277227"/>
            <a:ext cx="4786951" cy="369332"/>
          </a:xfrm>
          <a:prstGeom prst="rect">
            <a:avLst/>
          </a:prstGeom>
        </p:spPr>
        <p:txBody>
          <a:bodyPr wrap="none">
            <a:spAutoFit/>
          </a:bodyPr>
          <a:lstStyle/>
          <a:p>
            <a:r>
              <a:rPr lang="en-US" dirty="0"/>
              <a:t>https://www.youtube.com/watch?v=zY6gnfxgb9I</a:t>
            </a:r>
          </a:p>
        </p:txBody>
      </p:sp>
      <p:sp>
        <p:nvSpPr>
          <p:cNvPr id="31" name="Rectangle 30">
            <a:extLst>
              <a:ext uri="{FF2B5EF4-FFF2-40B4-BE49-F238E27FC236}">
                <a16:creationId xmlns:a16="http://schemas.microsoft.com/office/drawing/2014/main" id="{87A07EFF-8A98-A1DD-EC04-DC19273CED87}"/>
              </a:ext>
            </a:extLst>
          </p:cNvPr>
          <p:cNvSpPr/>
          <p:nvPr/>
        </p:nvSpPr>
        <p:spPr>
          <a:xfrm>
            <a:off x="1363580" y="4628690"/>
            <a:ext cx="4880310" cy="369332"/>
          </a:xfrm>
          <a:prstGeom prst="rect">
            <a:avLst/>
          </a:prstGeom>
        </p:spPr>
        <p:txBody>
          <a:bodyPr wrap="none">
            <a:spAutoFit/>
          </a:bodyPr>
          <a:lstStyle/>
          <a:p>
            <a:r>
              <a:rPr lang="en-US" dirty="0"/>
              <a:t>https://www.youtube.com/watch?v=oxxOPqoezjA</a:t>
            </a:r>
          </a:p>
        </p:txBody>
      </p:sp>
      <p:cxnSp>
        <p:nvCxnSpPr>
          <p:cNvPr id="32" name="Straight Connector 31">
            <a:extLst>
              <a:ext uri="{FF2B5EF4-FFF2-40B4-BE49-F238E27FC236}">
                <a16:creationId xmlns:a16="http://schemas.microsoft.com/office/drawing/2014/main" id="{01985667-2E02-BE34-94F6-DFA25E4AC808}"/>
              </a:ext>
            </a:extLst>
          </p:cNvPr>
          <p:cNvCxnSpPr>
            <a:stCxn id="27" idx="3"/>
            <a:endCxn id="7" idx="1"/>
          </p:cNvCxnSpPr>
          <p:nvPr/>
        </p:nvCxnSpPr>
        <p:spPr>
          <a:xfrm flipV="1">
            <a:off x="5926094" y="2473406"/>
            <a:ext cx="2437877" cy="20383"/>
          </a:xfrm>
          <a:prstGeom prst="line">
            <a:avLst/>
          </a:prstGeom>
          <a:ln w="9525" cmpd="dbl">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BE763972-2BE9-D7D0-16A2-BC8C11D4AD7B}"/>
              </a:ext>
            </a:extLst>
          </p:cNvPr>
          <p:cNvCxnSpPr>
            <a:cxnSpLocks/>
          </p:cNvCxnSpPr>
          <p:nvPr/>
        </p:nvCxnSpPr>
        <p:spPr>
          <a:xfrm flipV="1">
            <a:off x="7474226" y="1281953"/>
            <a:ext cx="0" cy="5039334"/>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358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E5B41D-1DDF-48C9-A5AF-075F84492B68}"/>
              </a:ext>
            </a:extLst>
          </p:cNvPr>
          <p:cNvSpPr txBox="1"/>
          <p:nvPr/>
        </p:nvSpPr>
        <p:spPr>
          <a:xfrm>
            <a:off x="655638" y="1035792"/>
            <a:ext cx="11696243" cy="707886"/>
          </a:xfrm>
          <a:prstGeom prst="rect">
            <a:avLst/>
          </a:prstGeom>
          <a:noFill/>
        </p:spPr>
        <p:txBody>
          <a:bodyPr wrap="square" rtlCol="0">
            <a:spAutoFit/>
          </a:bodyPr>
          <a:lstStyle/>
          <a:p>
            <a:r>
              <a:rPr lang="en-US" sz="2000" dirty="0"/>
              <a:t>Add </a:t>
            </a:r>
            <a:r>
              <a:rPr lang="en-US" sz="2000" dirty="0" err="1"/>
              <a:t>manifest.yml</a:t>
            </a:r>
            <a:r>
              <a:rPr lang="en-US" sz="2000" dirty="0"/>
              <a:t> file to the app</a:t>
            </a:r>
          </a:p>
          <a:p>
            <a:r>
              <a:rPr lang="en-US" sz="2000" dirty="0"/>
              <a:t>Deploy the app to CF</a:t>
            </a:r>
          </a:p>
        </p:txBody>
      </p:sp>
      <p:sp>
        <p:nvSpPr>
          <p:cNvPr id="6" name="TextBox 5">
            <a:extLst>
              <a:ext uri="{FF2B5EF4-FFF2-40B4-BE49-F238E27FC236}">
                <a16:creationId xmlns:a16="http://schemas.microsoft.com/office/drawing/2014/main" id="{9A9761B5-A40C-4DF9-9963-70957AD2B0F9}"/>
              </a:ext>
            </a:extLst>
          </p:cNvPr>
          <p:cNvSpPr txBox="1"/>
          <p:nvPr/>
        </p:nvSpPr>
        <p:spPr>
          <a:xfrm>
            <a:off x="828449" y="2087476"/>
            <a:ext cx="6096000" cy="2308324"/>
          </a:xfrm>
          <a:prstGeom prst="rect">
            <a:avLst/>
          </a:prstGeom>
          <a:noFill/>
        </p:spPr>
        <p:txBody>
          <a:bodyPr wrap="square">
            <a:spAutoFit/>
          </a:bodyPr>
          <a:lstStyle/>
          <a:p>
            <a:pPr algn="l"/>
            <a:r>
              <a:rPr lang="en-US" sz="1800" dirty="0">
                <a:solidFill>
                  <a:srgbClr val="000000"/>
                </a:solidFill>
                <a:latin typeface="Consolas" panose="020B0609020204030204" pitchFamily="49" charset="0"/>
              </a:rPr>
              <a:t>---</a:t>
            </a:r>
          </a:p>
          <a:p>
            <a:pPr algn="l"/>
            <a:r>
              <a:rPr lang="en-US" sz="1800" dirty="0">
                <a:solidFill>
                  <a:srgbClr val="00C832"/>
                </a:solidFill>
                <a:latin typeface="Consolas" panose="020B0609020204030204" pitchFamily="49" charset="0"/>
              </a:rPr>
              <a:t>applications:</a:t>
            </a:r>
          </a:p>
          <a:p>
            <a:pPr algn="l"/>
            <a:r>
              <a:rPr lang="en-US" sz="1800" dirty="0">
                <a:solidFill>
                  <a:srgbClr val="00C832"/>
                </a:solidFill>
                <a:latin typeface="Consolas" panose="020B0609020204030204" pitchFamily="49" charset="0"/>
              </a:rPr>
              <a:t>- name: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dbboot</a:t>
            </a:r>
            <a:endParaRPr lang="en-US" sz="1800" dirty="0">
              <a:solidFill>
                <a:srgbClr val="000000"/>
              </a:solidFill>
              <a:latin typeface="Consolas" panose="020B0609020204030204" pitchFamily="49" charset="0"/>
            </a:endParaRPr>
          </a:p>
          <a:p>
            <a:pPr algn="l"/>
            <a:r>
              <a:rPr lang="en-US" sz="1800" dirty="0">
                <a:solidFill>
                  <a:srgbClr val="000000"/>
                </a:solidFill>
                <a:latin typeface="Consolas" panose="020B0609020204030204" pitchFamily="49" charset="0"/>
              </a:rPr>
              <a:t>  </a:t>
            </a:r>
            <a:r>
              <a:rPr lang="en-US" sz="1800" dirty="0">
                <a:solidFill>
                  <a:srgbClr val="00C832"/>
                </a:solidFill>
                <a:latin typeface="Consolas" panose="020B0609020204030204" pitchFamily="49" charset="0"/>
              </a:rPr>
              <a:t>random-route:</a:t>
            </a:r>
            <a:r>
              <a:rPr lang="en-US" sz="1800" dirty="0">
                <a:solidFill>
                  <a:srgbClr val="000000"/>
                </a:solidFill>
                <a:latin typeface="Consolas" panose="020B0609020204030204" pitchFamily="49" charset="0"/>
              </a:rPr>
              <a:t> </a:t>
            </a:r>
            <a:r>
              <a:rPr lang="en-US" sz="1800" b="1" dirty="0">
                <a:solidFill>
                  <a:srgbClr val="094F05"/>
                </a:solidFill>
                <a:latin typeface="Consolas" panose="020B0609020204030204" pitchFamily="49" charset="0"/>
              </a:rPr>
              <a:t>true</a:t>
            </a:r>
          </a:p>
          <a:p>
            <a:pPr algn="l"/>
            <a:r>
              <a:rPr lang="en-US" sz="1800" dirty="0">
                <a:solidFill>
                  <a:srgbClr val="000000"/>
                </a:solidFill>
                <a:latin typeface="Consolas" panose="020B0609020204030204" pitchFamily="49" charset="0"/>
              </a:rPr>
              <a:t>  </a:t>
            </a:r>
            <a:r>
              <a:rPr lang="en-US" sz="1800" dirty="0">
                <a:solidFill>
                  <a:srgbClr val="00C832"/>
                </a:solidFill>
                <a:latin typeface="Consolas" panose="020B0609020204030204" pitchFamily="49" charset="0"/>
              </a:rPr>
              <a:t>memory:</a:t>
            </a:r>
            <a:r>
              <a:rPr lang="en-US" sz="1800" dirty="0">
                <a:solidFill>
                  <a:srgbClr val="000000"/>
                </a:solidFill>
                <a:latin typeface="Consolas" panose="020B0609020204030204" pitchFamily="49" charset="0"/>
              </a:rPr>
              <a:t> 1024M</a:t>
            </a:r>
          </a:p>
          <a:p>
            <a:pPr algn="l"/>
            <a:r>
              <a:rPr lang="en-US" sz="1800" dirty="0">
                <a:solidFill>
                  <a:srgbClr val="000000"/>
                </a:solidFill>
                <a:latin typeface="Consolas" panose="020B0609020204030204" pitchFamily="49" charset="0"/>
              </a:rPr>
              <a:t>  </a:t>
            </a:r>
            <a:r>
              <a:rPr lang="en-US" sz="1800" dirty="0">
                <a:solidFill>
                  <a:srgbClr val="00C832"/>
                </a:solidFill>
                <a:latin typeface="Consolas" panose="020B0609020204030204" pitchFamily="49" charset="0"/>
              </a:rPr>
              <a:t>path:</a:t>
            </a:r>
            <a:r>
              <a:rPr lang="en-US" sz="1800" dirty="0">
                <a:solidFill>
                  <a:srgbClr val="000000"/>
                </a:solidFill>
                <a:latin typeface="Consolas" panose="020B0609020204030204" pitchFamily="49" charset="0"/>
              </a:rPr>
              <a:t> /target/02dbboot-0.0.1-SNAPSHOT.war</a:t>
            </a:r>
          </a:p>
          <a:p>
            <a:pPr algn="l"/>
            <a:r>
              <a:rPr lang="en-US" sz="1800" dirty="0">
                <a:solidFill>
                  <a:srgbClr val="000000"/>
                </a:solidFill>
                <a:latin typeface="Consolas" panose="020B0609020204030204" pitchFamily="49" charset="0"/>
              </a:rPr>
              <a:t>  </a:t>
            </a:r>
            <a:r>
              <a:rPr lang="en-US" sz="1800" dirty="0" err="1">
                <a:solidFill>
                  <a:srgbClr val="00C832"/>
                </a:solidFill>
                <a:latin typeface="Consolas" panose="020B0609020204030204" pitchFamily="49" charset="0"/>
              </a:rPr>
              <a:t>buildpacks</a:t>
            </a:r>
            <a:r>
              <a:rPr lang="en-US" sz="1800" dirty="0">
                <a:solidFill>
                  <a:srgbClr val="00C832"/>
                </a:solidFill>
                <a:latin typeface="Consolas" panose="020B0609020204030204" pitchFamily="49" charset="0"/>
              </a:rPr>
              <a:t>:</a:t>
            </a:r>
          </a:p>
          <a:p>
            <a:pPr algn="l"/>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java_buildpack</a:t>
            </a:r>
            <a:endParaRPr lang="en-US" dirty="0"/>
          </a:p>
        </p:txBody>
      </p:sp>
      <p:sp>
        <p:nvSpPr>
          <p:cNvPr id="4" name="TextBox 3">
            <a:extLst>
              <a:ext uri="{FF2B5EF4-FFF2-40B4-BE49-F238E27FC236}">
                <a16:creationId xmlns:a16="http://schemas.microsoft.com/office/drawing/2014/main" id="{46D9DAF6-B0D5-4FCA-A38B-B9EBD80A937D}"/>
              </a:ext>
            </a:extLst>
          </p:cNvPr>
          <p:cNvSpPr txBox="1"/>
          <p:nvPr/>
        </p:nvSpPr>
        <p:spPr>
          <a:xfrm>
            <a:off x="765298" y="4652658"/>
            <a:ext cx="8063346" cy="923330"/>
          </a:xfrm>
          <a:prstGeom prst="rect">
            <a:avLst/>
          </a:prstGeom>
          <a:noFill/>
        </p:spPr>
        <p:txBody>
          <a:bodyPr wrap="square" rtlCol="0">
            <a:spAutoFit/>
          </a:bodyPr>
          <a:lstStyle/>
          <a:p>
            <a:r>
              <a:rPr lang="en-US" dirty="0"/>
              <a:t>Solution:</a:t>
            </a:r>
          </a:p>
          <a:p>
            <a:r>
              <a:rPr lang="en-US" dirty="0">
                <a:hlinkClick r:id="rId2"/>
              </a:rPr>
              <a:t>https://github.com/soyuztechnologies/02dbboot.git</a:t>
            </a:r>
            <a:endParaRPr lang="en-US" dirty="0"/>
          </a:p>
          <a:p>
            <a:endParaRPr lang="en-US" dirty="0"/>
          </a:p>
        </p:txBody>
      </p:sp>
      <p:pic>
        <p:nvPicPr>
          <p:cNvPr id="7" name="Picture 6">
            <a:extLst>
              <a:ext uri="{FF2B5EF4-FFF2-40B4-BE49-F238E27FC236}">
                <a16:creationId xmlns:a16="http://schemas.microsoft.com/office/drawing/2014/main" id="{589519A3-221B-4DFA-8808-22C6A1A156E1}"/>
              </a:ext>
            </a:extLst>
          </p:cNvPr>
          <p:cNvPicPr>
            <a:picLocks noChangeAspect="1"/>
          </p:cNvPicPr>
          <p:nvPr/>
        </p:nvPicPr>
        <p:blipFill>
          <a:blip r:embed="rId3"/>
          <a:stretch>
            <a:fillRect/>
          </a:stretch>
        </p:blipFill>
        <p:spPr>
          <a:xfrm>
            <a:off x="4562795" y="1377039"/>
            <a:ext cx="7370555" cy="1988717"/>
          </a:xfrm>
          <a:prstGeom prst="rect">
            <a:avLst/>
          </a:prstGeom>
        </p:spPr>
      </p:pic>
      <p:sp>
        <p:nvSpPr>
          <p:cNvPr id="3" name="Title 2">
            <a:extLst>
              <a:ext uri="{FF2B5EF4-FFF2-40B4-BE49-F238E27FC236}">
                <a16:creationId xmlns:a16="http://schemas.microsoft.com/office/drawing/2014/main" id="{94A055C8-6A3E-46D5-9F35-5542FCDDA599}"/>
              </a:ext>
            </a:extLst>
          </p:cNvPr>
          <p:cNvSpPr>
            <a:spLocks noGrp="1"/>
          </p:cNvSpPr>
          <p:nvPr>
            <p:ph type="title"/>
          </p:nvPr>
        </p:nvSpPr>
        <p:spPr>
          <a:xfrm>
            <a:off x="655321" y="495335"/>
            <a:ext cx="10515600" cy="640714"/>
          </a:xfrm>
        </p:spPr>
        <p:txBody>
          <a:bodyPr/>
          <a:lstStyle/>
          <a:p>
            <a:r>
              <a:rPr lang="en-US" dirty="0"/>
              <a:t>HANDS-ON: DEPLOY CURDQ APP IN CF</a:t>
            </a:r>
          </a:p>
        </p:txBody>
      </p:sp>
    </p:spTree>
    <p:extLst>
      <p:ext uri="{BB962C8B-B14F-4D97-AF65-F5344CB8AC3E}">
        <p14:creationId xmlns:p14="http://schemas.microsoft.com/office/powerpoint/2010/main" val="4216964330"/>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5462</TotalTime>
  <Words>728</Words>
  <Application>Microsoft Office PowerPoint</Application>
  <PresentationFormat>Widescreen</PresentationFormat>
  <Paragraphs>120</Paragraphs>
  <Slides>15</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Arial</vt:lpstr>
      <vt:lpstr>Arial Regular</vt:lpstr>
      <vt:lpstr>Calibri</vt:lpstr>
      <vt:lpstr>Cambria</vt:lpstr>
      <vt:lpstr>Consolas</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What is SAP UI5?</vt:lpstr>
      <vt:lpstr>What is SAP UI5?</vt:lpstr>
      <vt:lpstr>Working with MVC</vt:lpstr>
      <vt:lpstr>HANDS-ON: Create First MVC Application</vt:lpstr>
      <vt:lpstr>HANDS-ON: Integrate with service API - Promises</vt:lpstr>
      <vt:lpstr>HANDS-ON: DEPLOY CURDQ APP IN CF</vt:lpstr>
      <vt:lpstr>PowerPoint Presentation</vt:lpstr>
      <vt:lpstr>HANDS-ON: Setup Postgre Backing service in CF</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5733</cp:revision>
  <dcterms:created xsi:type="dcterms:W3CDTF">2020-10-03T07:29:13Z</dcterms:created>
  <dcterms:modified xsi:type="dcterms:W3CDTF">2022-07-10T16:46:54Z</dcterms:modified>
</cp:coreProperties>
</file>